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embeddedFontLst>
    <p:embeddedFont>
      <p:font typeface="MiSans" panose="020B0604020202020204" charset="-122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1272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589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AI-Augmented Training Mastery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220000">
            <a:off x="-893512" y="-1505182"/>
            <a:ext cx="6266741" cy="626674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5220000">
            <a:off x="-893512" y="-1505182"/>
            <a:ext cx="6266741" cy="62667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433566" y="3495450"/>
            <a:ext cx="3044596" cy="3044596"/>
          </a:xfrm>
          <a:prstGeom prst="ellipse">
            <a:avLst/>
          </a:prstGeom>
          <a:solidFill>
            <a:srgbClr val="000000">
              <a:alpha val="0"/>
            </a:srgbClr>
          </a:solidFill>
          <a:ln w="28575">
            <a:solidFill>
              <a:srgbClr val="11A9B8"/>
            </a:solidFill>
            <a:prstDash val="dash"/>
          </a:ln>
        </p:spPr>
      </p:sp>
      <p:sp>
        <p:nvSpPr>
          <p:cNvPr id="5" name="Text 3"/>
          <p:cNvSpPr/>
          <p:nvPr/>
        </p:nvSpPr>
        <p:spPr>
          <a:xfrm>
            <a:off x="7433566" y="3495450"/>
            <a:ext cx="3044596" cy="304459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104255" y="692785"/>
            <a:ext cx="520065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Turbo-Charge Repetitive Tasks</a:t>
            </a:r>
            <a:endParaRPr lang="en-US" sz="1600" dirty="0"/>
          </a:p>
        </p:txBody>
      </p:sp>
      <p:pic>
        <p:nvPicPr>
          <p:cNvPr id="7" name="Image 0" descr="https://kimi-img.moonshot.cn/pub/slides/slides_tmpl/image/25-09-28-15:21:25-d3ce3t8s8jdo4os5dc2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3" y="-878106"/>
            <a:ext cx="4791075" cy="48006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138629" y="748454"/>
            <a:ext cx="780987" cy="780987"/>
          </a:xfrm>
          <a:prstGeom prst="ellipse">
            <a:avLst/>
          </a:prstGeom>
          <a:gradFill flip="none" rotWithShape="1">
            <a:gsLst>
              <a:gs pos="0">
                <a:srgbClr val="72C3CF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5138629" y="748454"/>
            <a:ext cx="780987" cy="78098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1" descr="https://kimi-img.moonshot.cn/pub/slides/slides_tmpl/image/25-09-28-15:21:35-d3ce3vos8jdo4os5dc3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470" y="3626587"/>
            <a:ext cx="2776788" cy="278230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919470" y="1508125"/>
            <a:ext cx="437324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Identifying Time-Intensive Tasks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804535" y="1847215"/>
            <a:ext cx="602234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should identify tasks like slide deck creation, handout preparation, and quiz bank development that are time-consuming and repetitive.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656080" y="4478020"/>
            <a:ext cx="5502910" cy="4610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for First Drafts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836295" y="4996180"/>
            <a:ext cx="6323330" cy="16205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 these tasks to AI for initial drafts. Trainers can then review and refine the content, saving time for higher-value activities.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71555" y="-620077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171555" y="-620077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47015" y="5991225"/>
            <a:ext cx="5991860" cy="7931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Content Drafting Workflow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57630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357630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2" name="Text 10"/>
          <p:cNvSpPr/>
          <p:nvPr/>
        </p:nvSpPr>
        <p:spPr>
          <a:xfrm>
            <a:off x="1545590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30433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730433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6" name="Text 14"/>
          <p:cNvSpPr/>
          <p:nvPr/>
        </p:nvSpPr>
        <p:spPr>
          <a:xfrm>
            <a:off x="4918393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03235" y="1325245"/>
            <a:ext cx="3025775" cy="4540885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103235" y="1325245"/>
            <a:ext cx="3025775" cy="4540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0" name="Text 18"/>
          <p:cNvSpPr/>
          <p:nvPr/>
        </p:nvSpPr>
        <p:spPr>
          <a:xfrm>
            <a:off x="8291195" y="2544445"/>
            <a:ext cx="2588895" cy="74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76375" y="1725930"/>
            <a:ext cx="2776855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Prompting AI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545590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 AI with audience profile, duration, objectives, and key concepts to receive structured outlines, slide text, activity suggestions, and quiz items.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857433" y="1725930"/>
            <a:ext cx="28016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 Review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18393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review AI outputs for technical correctness, adjust examples to local context, refine pacing, and add engaging narratives.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21345" y="1725930"/>
            <a:ext cx="2827020" cy="5937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 Delivery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91195" y="2655570"/>
            <a:ext cx="2588895" cy="2985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refined content is then delivered, ensuring a balance between AI efficiency and human expertise.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Validate &amp; Customize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2EFF8">
              <a:alpha val="78039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298237" y="0"/>
            <a:ext cx="893763" cy="893763"/>
          </a:xfrm>
          <a:prstGeom prst="ellipse">
            <a:avLst/>
          </a:prstGeom>
          <a:solidFill>
            <a:srgbClr val="85CADB">
              <a:alpha val="9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98237" y="0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6370" y="3883470"/>
            <a:ext cx="2068195" cy="11988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56A4B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 &amp; Bias Checkpoints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28000"/>
                </a:srgbClr>
              </a:gs>
              <a:gs pos="92000">
                <a:srgbClr val="E4F3F7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234565" y="3773043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2234565" y="3773043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234565" y="3773043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4" name="Text 12"/>
          <p:cNvSpPr/>
          <p:nvPr/>
        </p:nvSpPr>
        <p:spPr>
          <a:xfrm>
            <a:off x="2234565" y="3773043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50100" y="3773043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7150100" y="3773043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150100" y="3773043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18" name="Text 16"/>
          <p:cNvSpPr/>
          <p:nvPr/>
        </p:nvSpPr>
        <p:spPr>
          <a:xfrm>
            <a:off x="7150100" y="3773043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234565" y="906018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2234565" y="906018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2234565" y="906018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2" name="Text 20"/>
          <p:cNvSpPr/>
          <p:nvPr/>
        </p:nvSpPr>
        <p:spPr>
          <a:xfrm>
            <a:off x="2234565" y="906018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150100" y="906018"/>
            <a:ext cx="4723765" cy="26543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7150100" y="906018"/>
            <a:ext cx="4723765" cy="26543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150100" y="906018"/>
            <a:ext cx="1034415" cy="110490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26" name="Text 24"/>
          <p:cNvSpPr/>
          <p:nvPr/>
        </p:nvSpPr>
        <p:spPr>
          <a:xfrm>
            <a:off x="7150100" y="906018"/>
            <a:ext cx="1034415" cy="110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324735" y="1026033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109595" y="1140333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Verification of Facts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147695" y="1426718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 AI output must be verified for factual accuracy, terminology, and compliance with organizational standards.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40270" y="1026033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025130" y="1140333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 and Sensitivity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063230" y="1426718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 for cultural sensitivity and inclusive language to ensure the content is ethical and respectful.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324735" y="3893058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09595" y="4007358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Pedagogical Alignment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147695" y="4293743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the content aligns with desired cognitive outcomes and learning objectives.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40270" y="3893058"/>
            <a:ext cx="854075" cy="593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025130" y="4007358"/>
            <a:ext cx="3753485" cy="527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Cross-Referencing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063230" y="4293743"/>
            <a:ext cx="3582035" cy="2023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Cross-reference AI-generated content with trusted sources to validate information.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CEE9F1"/>
              </a:gs>
              <a:gs pos="1200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336675" y="6062345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CEE9F1"/>
              </a:gs>
              <a:gs pos="1200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336675" y="6062345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633470" y="5574665"/>
            <a:ext cx="95275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CEE9F1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746250" y="1547813"/>
            <a:ext cx="8953500" cy="4396422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2" name="Text 10"/>
          <p:cNvSpPr/>
          <p:nvPr/>
        </p:nvSpPr>
        <p:spPr>
          <a:xfrm>
            <a:off x="1746250" y="1547813"/>
            <a:ext cx="8953500" cy="439642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8815" y="679291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Audience-Centric Adaptation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504440" y="2282666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Tailoring Content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504440" y="3037840"/>
            <a:ext cx="7354570" cy="23266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2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Tailor AI-generated content by inserting company cases, regional data, and relevant jargon to resonate with the specific audience.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Real-World Case Studies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1: 90-Min Cybersecurity Workshop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2757" y="1978660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722757" y="1978660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66902" y="2230755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6902" y="2230755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12615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412615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80890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580890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93710" y="1978343"/>
            <a:ext cx="3406775" cy="3601720"/>
          </a:xfrm>
          <a:prstGeom prst="roundRect">
            <a:avLst>
              <a:gd name="adj" fmla="val 9952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093710" y="1978343"/>
            <a:ext cx="3406775" cy="3601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36585" y="2230438"/>
            <a:ext cx="3038879" cy="407670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236585" y="2230438"/>
            <a:ext cx="3038879" cy="407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6902" y="2266315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Contribution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45642" y="2714625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produced a timed outline, interactive exercises, key takeaways, and quiz questions on cybersecurity basics.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80890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 Customization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59630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trainer validated technical accuracy, replaced generic examples with local incident stories, and adjusted pacing for mixed-ability adult learners.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36585" y="2265998"/>
            <a:ext cx="3072130" cy="4483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Learning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5325" y="2714308"/>
            <a:ext cx="2959735" cy="26047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phishing simulation debrief was added to anchor concepts, ensuring a practical and engaging learning experience.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7950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7950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8005" y="5944235"/>
            <a:ext cx="1569085" cy="147891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8005" y="5944235"/>
            <a:ext cx="156908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9420000">
            <a:off x="-590550" y="-811530"/>
            <a:ext cx="2007870" cy="181673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 rot="9420000">
            <a:off x="-590550" y="-811530"/>
            <a:ext cx="2007870" cy="1816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8815" y="864870"/>
            <a:ext cx="1105662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2: Product Training Quiz Bank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57010" y="3972560"/>
            <a:ext cx="3327400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557010" y="3972560"/>
            <a:ext cx="3327400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079500" y="1750060"/>
            <a:ext cx="4591685" cy="1911985"/>
          </a:xfrm>
          <a:prstGeom prst="rect">
            <a:avLst/>
          </a:prstGeom>
        </p:spPr>
      </p:pic>
      <p:pic>
        <p:nvPicPr>
          <p:cNvPr id="12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557010" y="1750060"/>
            <a:ext cx="4595495" cy="191198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7950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AI-Generated Quiz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07950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generated ten multiple-choice and five scenario questions covering new product features.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557010" y="4020820"/>
            <a:ext cx="317500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 Refinement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557010" y="4469765"/>
            <a:ext cx="5018405" cy="2101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trainer verified answer keys, simplified language for non-native speakers, aligned complexity with sales team proficiency, and added diagnostic feedback.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A8EAE4">
                  <a:alpha val="28000"/>
                </a:srgbClr>
              </a:gs>
              <a:gs pos="92000">
                <a:srgbClr val="E4F3F7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3300000">
            <a:off x="-729752" y="6112531"/>
            <a:ext cx="1559596" cy="149683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3300000">
            <a:off x="-729752" y="6112531"/>
            <a:ext cx="1559596" cy="14968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99485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3: Negotiation Role-Play Scenarios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solidFill>
            <a:srgbClr val="63BCCA"/>
          </a:solidFill>
          <a:ln/>
        </p:spPr>
      </p:sp>
      <p:sp>
        <p:nvSpPr>
          <p:cNvPr id="8" name="Text 6"/>
          <p:cNvSpPr/>
          <p:nvPr/>
        </p:nvSpPr>
        <p:spPr>
          <a:xfrm>
            <a:off x="0" y="0"/>
            <a:ext cx="12249150" cy="2589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317798" y="-221869"/>
            <a:ext cx="2069465" cy="2069465"/>
          </a:xfrm>
          <a:prstGeom prst="ellipse">
            <a:avLst/>
          </a:prstGeom>
          <a:solidFill>
            <a:srgbClr val="E4F3F7">
              <a:alpha val="67059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317798" y="-22186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558270" y="165893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1558270" y="165893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412976" y="6058852"/>
            <a:ext cx="980511" cy="980511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0412976" y="6058852"/>
            <a:ext cx="980511" cy="98051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027886" y="5452745"/>
            <a:ext cx="1624965" cy="1624965"/>
          </a:xfrm>
          <a:prstGeom prst="ellipse">
            <a:avLst/>
          </a:prstGeom>
          <a:solidFill>
            <a:srgbClr val="E4F3F7">
              <a:alpha val="76863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027886" y="5452745"/>
            <a:ext cx="1624965" cy="16249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9440" y="1750695"/>
            <a:ext cx="1634490" cy="1634490"/>
          </a:xfrm>
          <a:prstGeom prst="roundRect">
            <a:avLst>
              <a:gd name="adj" fmla="val 21591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599440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8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297430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Scenarios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313305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created three supply-chain negotiation situations with roles, objectives, and obstacles.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61735" y="175069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261735" y="175069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959725" y="167767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 Adaptation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975600" y="205105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trainer refined context to mirror actual vendor contracts, inserted company pricing data, and briefed observers on evaluation rubrics.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9599" y="3881755"/>
            <a:ext cx="1634490" cy="1634490"/>
          </a:xfrm>
          <a:prstGeom prst="roundRect">
            <a:avLst>
              <a:gd name="adj" fmla="val 1867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599599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297589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Facilitation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313464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trainer facilitated post-role-play reflection, linking experiential insights to strategic negotiation frameworks.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61894" y="3881755"/>
            <a:ext cx="1634490" cy="1634490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6261894" y="3881755"/>
            <a:ext cx="1634490" cy="16344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7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959884" y="3808730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975759" y="4182110"/>
            <a:ext cx="3582670" cy="16941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approach ensured realistic, engaging, and effective learning outcomes for participants.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Practices &amp; Cheat Sheet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Training Today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Partnership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 &amp; Accelerate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Validate &amp; Customize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Real-World Case Studies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Practices &amp; Cheat Sheet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992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1992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130665" y="-893445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6EC0CE"/>
              </a:gs>
              <a:gs pos="100000">
                <a:srgbClr val="F6F8FD">
                  <a:alpha val="7800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9130665" y="-893445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33470" y="5574665"/>
            <a:ext cx="95275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汇报人：xxx   汇报时间：x年x月x日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584815" y="5872480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85CADB"/>
          </a:solidFill>
          <a:ln/>
        </p:spPr>
      </p:sp>
      <p:sp>
        <p:nvSpPr>
          <p:cNvPr id="8" name="Text 6"/>
          <p:cNvSpPr/>
          <p:nvPr/>
        </p:nvSpPr>
        <p:spPr>
          <a:xfrm>
            <a:off x="10584815" y="5872480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8860" y="3120099"/>
            <a:ext cx="5359041" cy="3136383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0" name="Text 8"/>
          <p:cNvSpPr/>
          <p:nvPr/>
        </p:nvSpPr>
        <p:spPr>
          <a:xfrm>
            <a:off x="678860" y="3120099"/>
            <a:ext cx="5359041" cy="31363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8860" y="645839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Golden Rules for AI-Augmented Training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4160" y="3120098"/>
            <a:ext cx="5359041" cy="3136384"/>
          </a:xfrm>
          <a:prstGeom prst="roundRect">
            <a:avLst>
              <a:gd name="adj" fmla="val 16667"/>
            </a:avLst>
          </a:prstGeom>
          <a:solidFill>
            <a:srgbClr val="E4F3F7"/>
          </a:solidFill>
          <a:ln/>
        </p:spPr>
      </p:sp>
      <p:sp>
        <p:nvSpPr>
          <p:cNvPr id="13" name="Text 11"/>
          <p:cNvSpPr/>
          <p:nvPr/>
        </p:nvSpPr>
        <p:spPr>
          <a:xfrm>
            <a:off x="6254160" y="3120098"/>
            <a:ext cx="5359041" cy="313638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b="14551"/>
          <a:stretch/>
        </p:blipFill>
        <p:spPr>
          <a:xfrm>
            <a:off x="678860" y="1398320"/>
            <a:ext cx="5359067" cy="1560189"/>
          </a:xfrm>
          <a:prstGeom prst="rect">
            <a:avLst/>
          </a:prstGeom>
        </p:spPr>
      </p:pic>
      <p:pic>
        <p:nvPicPr>
          <p:cNvPr id="15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b="9996"/>
          <a:stretch/>
        </p:blipFill>
        <p:spPr>
          <a:xfrm>
            <a:off x="6254140" y="1398308"/>
            <a:ext cx="5359067" cy="1561904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099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Treat AI as an Assistant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10590" y="4115435"/>
            <a:ext cx="4990465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Always treat AI as an assistant, not a substitute. Use it to automate repetitive tasks while retaining human judgment for critical decisions.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85255" y="3650615"/>
            <a:ext cx="401701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Iterate Based on Feedback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78905" y="4115435"/>
            <a:ext cx="4866640" cy="1857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Iterate AI outputs based on learner feedback. Continuously refine content to improve learning outcomes.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38695" y="3823454"/>
            <a:ext cx="12230695" cy="22764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586085" y="-788784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D2EFF8"/>
          </a:solidFill>
          <a:ln/>
        </p:spPr>
      </p:sp>
      <p:sp>
        <p:nvSpPr>
          <p:cNvPr id="5" name="Text 3"/>
          <p:cNvSpPr/>
          <p:nvPr/>
        </p:nvSpPr>
        <p:spPr>
          <a:xfrm rot="9420000">
            <a:off x="-586085" y="-788784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57516" y="973855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One-Page AI+Trainer Cheat Sheet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863806" y="186690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012684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4434459" y="1866710"/>
            <a:ext cx="3311525" cy="4233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9" name="Image 0" descr="https://kimi-img.moonshot.cn/pub/slides/slides_tmpl/image/25-09-28-15:21:23-d3ce3sos8jdo4os5dc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430" y="2060575"/>
            <a:ext cx="3281045" cy="1762760"/>
          </a:xfrm>
          <a:prstGeom prst="rect">
            <a:avLst/>
          </a:prstGeom>
        </p:spPr>
      </p:pic>
      <p:pic>
        <p:nvPicPr>
          <p:cNvPr id="20" name="Image 1" descr="https://kimi-img.moonshot.cn/pub/slides/slides_tmpl/image/25-09-28-15:21:35-d3ce3vos8jdo4os5dc3g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90" y="2062480"/>
            <a:ext cx="3311525" cy="1760855"/>
          </a:xfrm>
          <a:prstGeom prst="rect">
            <a:avLst/>
          </a:prstGeom>
        </p:spPr>
      </p:pic>
      <p:pic>
        <p:nvPicPr>
          <p:cNvPr id="21" name="Image 2" descr="https://kimi-img.moonshot.cn/pub/slides/slides_tmpl/image/25-09-28-15:21:24-d3ce3t0s8jdo4os5dc2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6110" y="2060575"/>
            <a:ext cx="3311525" cy="176276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62231" y="392303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Strengths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62231" y="431038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drafting, summarizing, quizzing, analytics, and personalization.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4532884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Strengths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532884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Humans excel at expertise, validation, engagement, coaching, and ethical oversight.</a:t>
            </a:r>
            <a:endParaRPr lang="en-US" sz="1600" dirty="0"/>
          </a:p>
        </p:txBody>
      </p:sp>
      <p:sp>
        <p:nvSpPr>
          <p:cNvPr id="26" name="Text 21"/>
          <p:cNvSpPr/>
          <p:nvPr/>
        </p:nvSpPr>
        <p:spPr>
          <a:xfrm>
            <a:off x="8111109" y="3922840"/>
            <a:ext cx="299212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Combined Workflow</a:t>
            </a:r>
            <a:endParaRPr lang="en-US" sz="1600" dirty="0"/>
          </a:p>
        </p:txBody>
      </p:sp>
      <p:sp>
        <p:nvSpPr>
          <p:cNvPr id="27" name="Text 22"/>
          <p:cNvSpPr/>
          <p:nvPr/>
        </p:nvSpPr>
        <p:spPr>
          <a:xfrm>
            <a:off x="8111109" y="4310190"/>
            <a:ext cx="3087370" cy="1718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 AI wisely, verify outputs rigorously, customize deeply, and facilitate actively to achieve faster preparation without compromising learning impact.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Sean Wong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Training Today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547941" y="5944171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547941" y="5944171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916943" y="-998135"/>
            <a:ext cx="2180867" cy="2093106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916943" y="-998135"/>
            <a:ext cx="2180867" cy="20931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72695" y="950119"/>
            <a:ext cx="7029688" cy="5324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AI’s Embedded Role in Training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5D9E1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457305" y="-549989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457305" y="-549989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5572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4142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97395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859655" y="2570480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592185" y="2205355"/>
            <a:ext cx="1819275" cy="4914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77885" y="2570480"/>
            <a:ext cx="1819275" cy="8934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863746" y="805524"/>
            <a:ext cx="493778" cy="51972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71230" y="655199"/>
            <a:ext cx="384825" cy="38482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1071230" y="655199"/>
            <a:ext cx="384825" cy="38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790" y="1325245"/>
            <a:ext cx="2809875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6647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Training Workflows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583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seamlessly integrates into training workflows, automating tasks like lesson planning, content creation, and assessment generation. It accelerates repetitive tasks, allowing trainers to focus on high-value activities.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34865" y="1325245"/>
            <a:ext cx="341884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8470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AI’s Impact on Efficiency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58406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handling data-intensive tasks, AI reduces the time trainers spend on preparation. This enables them to invest more in learner engagement and personalized instruction.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4205" y="1325245"/>
            <a:ext cx="3420110" cy="2251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7000" b="1" dirty="0">
                <a:solidFill>
                  <a:srgbClr val="F2F2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930" y="3604895"/>
            <a:ext cx="3419475" cy="3009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and Human Collaboration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02295" y="3919855"/>
            <a:ext cx="3106420" cy="246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must recognize AI’s role to effectively partner with it. This involves delegating suitable tasks to AI while retaining control over content accuracy and relevance.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30020" y="1892300"/>
            <a:ext cx="41395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430020" y="1892300"/>
            <a:ext cx="41395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547808" y="5944260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-547808" y="594426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34614" y="1040760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AI Shows Up in Workflows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27140" y="1892300"/>
            <a:ext cx="4126865" cy="434975"/>
          </a:xfrm>
          <a:prstGeom prst="roundRect">
            <a:avLst>
              <a:gd name="adj" fmla="val 16667"/>
            </a:avLst>
          </a:prstGeom>
          <a:solidFill>
            <a:srgbClr val="63BCCA"/>
          </a:solidFill>
          <a:ln w="12700">
            <a:solidFill>
              <a:srgbClr val="AEB5C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27140" y="1892300"/>
            <a:ext cx="4126865" cy="4349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0" descr="https://kimi-img.moonshot.cn/pub/slides/slides_tmpl/image/25-09-28-15:21:11-d3ce3pos8jdo4os5dbv0.jpg"/>
          <p:cNvPicPr>
            <a:picLocks noChangeAspect="1"/>
          </p:cNvPicPr>
          <p:nvPr/>
        </p:nvPicPr>
        <p:blipFill>
          <a:blip r:embed="rId3"/>
          <a:srcRect t="21826" r="32427" b="14551"/>
          <a:stretch/>
        </p:blipFill>
        <p:spPr>
          <a:xfrm>
            <a:off x="1430329" y="2439008"/>
            <a:ext cx="4126217" cy="1777742"/>
          </a:xfrm>
          <a:prstGeom prst="rect">
            <a:avLst/>
          </a:prstGeom>
        </p:spPr>
      </p:pic>
      <p:pic>
        <p:nvPicPr>
          <p:cNvPr id="11" name="Image 1" descr="https://kimi-img.moonshot.cn/pub/slides/slides_tmpl/image/25-09-28-15:21:11-d3ce3pos8jdo4os5dbvg.jpg"/>
          <p:cNvPicPr>
            <a:picLocks noChangeAspect="1"/>
          </p:cNvPicPr>
          <p:nvPr/>
        </p:nvPicPr>
        <p:blipFill>
          <a:blip r:embed="rId4"/>
          <a:srcRect t="19993" r="32293" b="9996"/>
          <a:stretch/>
        </p:blipFill>
        <p:spPr>
          <a:xfrm>
            <a:off x="6327380" y="2439026"/>
            <a:ext cx="4129919" cy="1777754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 rot="19260000">
            <a:off x="11113790" y="6092886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25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3" name="Text 9"/>
          <p:cNvSpPr/>
          <p:nvPr/>
        </p:nvSpPr>
        <p:spPr>
          <a:xfrm rot="19260000">
            <a:off x="11113790" y="6092886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695271" y="5956459"/>
            <a:ext cx="431483" cy="431483"/>
          </a:xfrm>
          <a:prstGeom prst="ellipse">
            <a:avLst/>
          </a:prstGeom>
          <a:gradFill flip="none" rotWithShape="1">
            <a:gsLst>
              <a:gs pos="0">
                <a:srgbClr val="66BECB"/>
              </a:gs>
              <a:gs pos="45000">
                <a:srgbClr val="66BECB"/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5" name="Text 11"/>
          <p:cNvSpPr/>
          <p:nvPr/>
        </p:nvSpPr>
        <p:spPr>
          <a:xfrm>
            <a:off x="11695271" y="5956459"/>
            <a:ext cx="431483" cy="4314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0571480" y="-56857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4200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7" name="Text 13"/>
          <p:cNvSpPr/>
          <p:nvPr/>
        </p:nvSpPr>
        <p:spPr>
          <a:xfrm>
            <a:off x="10571480" y="-56857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1430020" y="1939925"/>
            <a:ext cx="4126865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in Training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106553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tools like ChatGPT, Canva AI, and Kahoot AI are embedded in everyday training platforms. They draft lesson plans, generate slides, quizzes, and engagement dashboards.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27140" y="1939925"/>
            <a:ext cx="412623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Mapping AI Functions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6139180" y="4328160"/>
            <a:ext cx="4750435" cy="19323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should map these AI functions to identify which tasks can be automated. This helps in deciding when to delegate, customize, or override AI-generated content.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Human-AI Partnership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298238" y="720344"/>
            <a:ext cx="893763" cy="893763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1298238" y="720344"/>
            <a:ext cx="893763" cy="89376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9420000">
            <a:off x="-624185" y="-1207888"/>
            <a:ext cx="1892602" cy="1816441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D2EFF8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9420000">
            <a:off x="-624185" y="-1207888"/>
            <a:ext cx="1892602" cy="181644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860" y="78600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Division of Labor: AI vs Trainer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122535" y="-63461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122535" y="-63461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759460" y="4941570"/>
            <a:ext cx="2411730" cy="2411730"/>
          </a:xfrm>
          <a:prstGeom prst="ellipse">
            <a:avLst/>
          </a:prstGeom>
          <a:gradFill flip="none" rotWithShape="1">
            <a:gsLst>
              <a:gs pos="0">
                <a:srgbClr val="A8EAE4">
                  <a:alpha val="42000"/>
                </a:srgbClr>
              </a:gs>
              <a:gs pos="100000">
                <a:srgbClr val="E4F3F7"/>
              </a:gs>
            </a:gsLst>
            <a:lin ang="54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759460" y="4941570"/>
            <a:ext cx="2411730" cy="2411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55063" y="739688"/>
            <a:ext cx="10481919" cy="1"/>
          </a:xfrm>
          <a:prstGeom prst="line">
            <a:avLst/>
          </a:prstGeom>
          <a:noFill/>
          <a:ln w="28575">
            <a:solidFill>
              <a:srgbClr val="11A9B8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4824413" y="208569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4824413" y="208569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95822" y="208573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AI’s Strengths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6415" y="244387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excels at drafting, summarizing, scaling content, and data analysis. It automates repetitive tasks, providing quick and consistent outputs.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11578" y="2085639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6111578" y="2085639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302341" y="2085677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Trainer’s Expertise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02341" y="2443817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retain domain knowledge, pedagogical design, and learner engagement skills. They validate AI content for accuracy, relevance, and bias.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856996" y="390183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1" name="Text 19"/>
          <p:cNvSpPr/>
          <p:nvPr/>
        </p:nvSpPr>
        <p:spPr>
          <a:xfrm>
            <a:off x="4856996" y="390183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28405" y="3901874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Combining Forces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58998" y="4260014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partnership leverages AI’s speed and the trainer’s expertise to deliver high-quality, personalized learning experiences.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11478" y="3901777"/>
            <a:ext cx="1158161" cy="1158161"/>
          </a:xfrm>
          <a:prstGeom prst="ellipse">
            <a:avLst/>
          </a:prstGeom>
          <a:gradFill flip="none" rotWithShape="1">
            <a:gsLst>
              <a:gs pos="0">
                <a:srgbClr val="D2EFF8"/>
              </a:gs>
              <a:gs pos="8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111478" y="3901777"/>
            <a:ext cx="1158161" cy="11581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02241" y="3901815"/>
            <a:ext cx="3582670" cy="339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Ethical Considerations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02241" y="4259955"/>
            <a:ext cx="4297998" cy="120618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Trainers must ensure AI outputs are ethical, culturally sensitive, and aligned with organizational values.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05-d3ce3o8s8jdo4os5dbs0.jpg"/>
          <p:cNvPicPr>
            <a:picLocks noChangeAspect="1"/>
          </p:cNvPicPr>
          <p:nvPr/>
        </p:nvPicPr>
        <p:blipFill>
          <a:blip r:embed="rId3"/>
          <a:srcRect l="12585" r="42927"/>
          <a:stretch/>
        </p:blipFill>
        <p:spPr>
          <a:xfrm>
            <a:off x="0" y="0"/>
            <a:ext cx="5755164" cy="685795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971004" y="4210195"/>
            <a:ext cx="4401540" cy="440154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63BCCA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1971004" y="4210195"/>
            <a:ext cx="4401540" cy="44015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805416" y="1330784"/>
            <a:ext cx="1041844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Responsibilities Post-AI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rot="14460000">
            <a:off x="1947903" y="6174524"/>
            <a:ext cx="1159682" cy="1159682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63BCCA"/>
              </a:gs>
            </a:gsLst>
            <a:lin ang="5400000" scaled="1"/>
          </a:gradFill>
          <a:ln/>
        </p:spPr>
      </p:sp>
      <p:sp>
        <p:nvSpPr>
          <p:cNvPr id="7" name="Text 4"/>
          <p:cNvSpPr/>
          <p:nvPr/>
        </p:nvSpPr>
        <p:spPr>
          <a:xfrm rot="14460000">
            <a:off x="1947903" y="6174524"/>
            <a:ext cx="1159682" cy="11596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34795" y="-402302"/>
            <a:ext cx="1159682" cy="1159682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63BCCA"/>
              </a:gs>
            </a:gsLst>
            <a:lin ang="54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11434795" y="-402302"/>
            <a:ext cx="1159682" cy="1159682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805416" y="2537443"/>
            <a:ext cx="1041844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Trainer’s New Role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805295" y="3032760"/>
            <a:ext cx="4349750" cy="31184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200000"/>
              </a:lnSpc>
            </a:pPr>
            <a:r>
              <a:rPr lang="en-US" sz="1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 an AI-augmented environment, trainers must safeguard subject accuracy, customize content, integrate adult-learning principles, and actively engage participants.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 &amp; Accelerate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976</Words>
  <Application>Microsoft Office PowerPoint</Application>
  <PresentationFormat>Widescreen</PresentationFormat>
  <Paragraphs>157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AI-Augmented Training Mastery</dc:title>
  <dc:subject>AI-Augmented Training Mastery</dc:subject>
  <dc:creator>Kimi</dc:creator>
  <cp:lastModifiedBy>Sean</cp:lastModifiedBy>
  <cp:revision>2</cp:revision>
  <dcterms:created xsi:type="dcterms:W3CDTF">2025-12-03T00:16:29Z</dcterms:created>
  <dcterms:modified xsi:type="dcterms:W3CDTF">2025-12-03T00:17:00Z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{"Label":"AI-Augmented Training Mastery","ContentProducer":"001191110108MACG2KBH8F10000","ProduceID":"d4no16kpm1t42muos2f0","ReservedCode1":"","ContentPropagator":"001191110108MACG2KBH8F20000","PropagateID":"d4no16kpm1t42muos2f0","ReservedCode2":""}</vt:lpwstr>
  </property>
</Properties>
</file>